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9" r:id="rId5"/>
    <p:sldId id="261" r:id="rId6"/>
    <p:sldId id="262" r:id="rId7"/>
    <p:sldId id="263" r:id="rId8"/>
    <p:sldId id="268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6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40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6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20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16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48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168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203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4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93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7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90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2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1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96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1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32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DDB7BA-9A7E-4A29-B94A-B608AC777612}" type="datetimeFigureOut">
              <a:rPr lang="en-IN" smtClean="0"/>
              <a:t>04-09-2021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4ADBAD-8F4A-4459-89AA-BDA778A4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28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57A6C5-F988-4643-9B45-7EDE8335E14D}"/>
              </a:ext>
            </a:extLst>
          </p:cNvPr>
          <p:cNvSpPr txBox="1"/>
          <p:nvPr/>
        </p:nvSpPr>
        <p:spPr>
          <a:xfrm>
            <a:off x="3329126" y="2743199"/>
            <a:ext cx="690682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ON CREDIT RISK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SHAIL SHAH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8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063A2D-6DA8-4AED-961C-C82DFA82B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9" t="56310" r="60388" b="15987"/>
          <a:stretch/>
        </p:blipFill>
        <p:spPr>
          <a:xfrm>
            <a:off x="488272" y="177553"/>
            <a:ext cx="3071674" cy="2469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7658F-1011-4BCA-8189-43E57C17C7A1}"/>
              </a:ext>
            </a:extLst>
          </p:cNvPr>
          <p:cNvSpPr txBox="1"/>
          <p:nvPr/>
        </p:nvSpPr>
        <p:spPr>
          <a:xfrm>
            <a:off x="479394" y="2547891"/>
            <a:ext cx="3329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62% of the loan has been approved</a:t>
            </a:r>
            <a:endParaRPr lang="en-IN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D752C-CA41-4940-A0CA-3A734B6FF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7" t="38188" r="54782" b="29838"/>
          <a:stretch/>
        </p:blipFill>
        <p:spPr>
          <a:xfrm>
            <a:off x="5308847" y="355106"/>
            <a:ext cx="3704949" cy="2469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FBFFA-8DC4-4197-AB85-21EF1B9C43FB}"/>
              </a:ext>
            </a:extLst>
          </p:cNvPr>
          <p:cNvSpPr txBox="1"/>
          <p:nvPr/>
        </p:nvSpPr>
        <p:spPr>
          <a:xfrm>
            <a:off x="5521911" y="2824890"/>
            <a:ext cx="4864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correlation is 0.9. means the amount has been credited as applied for.</a:t>
            </a:r>
            <a:endParaRPr lang="en-IN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80AE1-9FF8-4050-89F4-93FBA6D9CF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2" t="57734" r="54709" b="9645"/>
          <a:stretch/>
        </p:blipFill>
        <p:spPr>
          <a:xfrm>
            <a:off x="306279" y="3586578"/>
            <a:ext cx="3564385" cy="23880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7BC71B-13C7-4FDD-8912-5EC892FED9DB}"/>
              </a:ext>
            </a:extLst>
          </p:cNvPr>
          <p:cNvSpPr txBox="1"/>
          <p:nvPr/>
        </p:nvSpPr>
        <p:spPr>
          <a:xfrm>
            <a:off x="656948" y="5974671"/>
            <a:ext cx="3564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positive correlation. </a:t>
            </a:r>
            <a:endParaRPr lang="en-IN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B95DB6-5564-4887-A0AD-F758E7910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7" t="41191" r="54199" b="26576"/>
          <a:stretch/>
        </p:blipFill>
        <p:spPr>
          <a:xfrm>
            <a:off x="5433133" y="3675353"/>
            <a:ext cx="3704949" cy="2299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01BDCA-A237-4475-9DD5-820C2C9BAFD1}"/>
              </a:ext>
            </a:extLst>
          </p:cNvPr>
          <p:cNvSpPr txBox="1"/>
          <p:nvPr/>
        </p:nvSpPr>
        <p:spPr>
          <a:xfrm>
            <a:off x="5521911" y="5974670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most of the client’s permanent address differs from work address</a:t>
            </a:r>
          </a:p>
        </p:txBody>
      </p:sp>
    </p:spTree>
    <p:extLst>
      <p:ext uri="{BB962C8B-B14F-4D97-AF65-F5344CB8AC3E}">
        <p14:creationId xmlns:p14="http://schemas.microsoft.com/office/powerpoint/2010/main" val="99782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A541B3-CDE4-47EA-B73C-98800AD2EB90}"/>
              </a:ext>
            </a:extLst>
          </p:cNvPr>
          <p:cNvSpPr txBox="1"/>
          <p:nvPr/>
        </p:nvSpPr>
        <p:spPr>
          <a:xfrm>
            <a:off x="3240349" y="6581001"/>
            <a:ext cx="599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average income and annuity is almost same for  defaulters and non defaulters</a:t>
            </a:r>
            <a:endParaRPr lang="en-IN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ED3BEF-5E7C-4EB0-8F1F-6211CB83F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2" t="38446" r="30753" b="21554"/>
          <a:stretch/>
        </p:blipFill>
        <p:spPr>
          <a:xfrm>
            <a:off x="2290438" y="3660248"/>
            <a:ext cx="5912529" cy="2920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FDC5ED-02DA-44EB-8E0F-FF5B1FE6A8B6}"/>
              </a:ext>
            </a:extLst>
          </p:cNvPr>
          <p:cNvSpPr txBox="1"/>
          <p:nvPr/>
        </p:nvSpPr>
        <p:spPr>
          <a:xfrm>
            <a:off x="3189302" y="2736087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Defaulters are among those who has maximum income</a:t>
            </a:r>
            <a:endParaRPr lang="en-IN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77CBA4-E466-44C5-9682-B90B0EEB5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41812" r="31699" b="18447"/>
          <a:stretch/>
        </p:blipFill>
        <p:spPr>
          <a:xfrm>
            <a:off x="2112885" y="10641"/>
            <a:ext cx="5823752" cy="27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0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87D156-38C2-4038-96C6-9F3A82CD3190}"/>
              </a:ext>
            </a:extLst>
          </p:cNvPr>
          <p:cNvSpPr txBox="1"/>
          <p:nvPr/>
        </p:nvSpPr>
        <p:spPr>
          <a:xfrm>
            <a:off x="2299316" y="2542556"/>
            <a:ext cx="648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 </a:t>
            </a:r>
            <a:endParaRPr lang="en-IN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D1BF0-264C-4FCF-8389-B3DD9804E364}"/>
              </a:ext>
            </a:extLst>
          </p:cNvPr>
          <p:cNvSpPr txBox="1"/>
          <p:nvPr/>
        </p:nvSpPr>
        <p:spPr>
          <a:xfrm>
            <a:off x="349928" y="417250"/>
            <a:ext cx="114921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Only 8% of the clients are defaulters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Out of these 8% defaulters most of them are female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 66% of the clients don’t have car and among 66% female clients don’t have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Married clients are more defaulters.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Most of the defaulters have less than higher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Defaulters are among those who has maximum income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0690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F76D7E-58D4-4B8D-9260-1315D2C7DB83}"/>
              </a:ext>
            </a:extLst>
          </p:cNvPr>
          <p:cNvSpPr txBox="1"/>
          <p:nvPr/>
        </p:nvSpPr>
        <p:spPr>
          <a:xfrm>
            <a:off x="1225119" y="2015231"/>
            <a:ext cx="1021819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CREDIT RISK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risk is the credit risk or potential loss that may occur due to failure of borrower/ counterparty to meet the obligation on agreed terms and conditions of financial contract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THE CASE STUDY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case study aims to identify patterns which indicate if a client has difficulty paying their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installments which may be used for taking actions such as denying the loan, reducing the amount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loan, lending (to risky applicants) at a higher interest rate, etc.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8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C52C4-9032-46BA-9DC4-D92B9074139D}"/>
              </a:ext>
            </a:extLst>
          </p:cNvPr>
          <p:cNvSpPr txBox="1"/>
          <p:nvPr/>
        </p:nvSpPr>
        <p:spPr>
          <a:xfrm>
            <a:off x="692458" y="488272"/>
            <a:ext cx="109639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TWO DATASET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1)Application_data.csv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2)Previous_data.csv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FOR EDA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sourcing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pr-processing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Conclusion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66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6ABEAB-CB67-4F79-8E16-2EA42383336E}"/>
              </a:ext>
            </a:extLst>
          </p:cNvPr>
          <p:cNvSpPr txBox="1"/>
          <p:nvPr/>
        </p:nvSpPr>
        <p:spPr>
          <a:xfrm>
            <a:off x="661385" y="658368"/>
            <a:ext cx="10870707" cy="1223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Bef>
                <a:spcPts val="1030"/>
              </a:spcBef>
              <a:spcAft>
                <a:spcPts val="800"/>
              </a:spcAft>
            </a:pPr>
            <a:endParaRPr lang="en-IN" sz="1600" b="1" spc="-5" dirty="0">
              <a:solidFill>
                <a:srgbClr val="292929"/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  <a:spcBef>
                <a:spcPts val="1030"/>
              </a:spcBef>
              <a:spcAft>
                <a:spcPts val="800"/>
              </a:spcAft>
            </a:pPr>
            <a:r>
              <a:rPr lang="en-IN" sz="160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IN" sz="16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is the process of gathering information in an established systematic way that enables one to test hypothesis and </a:t>
            </a:r>
            <a:r>
              <a:rPr lang="en-IN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en-IN" sz="16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outcomes easily.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49E8C-71BF-46D2-B240-D3D757A53ADF}"/>
              </a:ext>
            </a:extLst>
          </p:cNvPr>
          <p:cNvSpPr txBox="1"/>
          <p:nvPr/>
        </p:nvSpPr>
        <p:spPr>
          <a:xfrm>
            <a:off x="661385" y="2064854"/>
            <a:ext cx="10870706" cy="684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Bef>
                <a:spcPts val="1030"/>
              </a:spcBef>
            </a:pPr>
            <a:r>
              <a:rPr lang="en-IN" sz="1800" b="1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 cleaning</a:t>
            </a:r>
            <a:r>
              <a:rPr lang="en-IN" sz="1800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is the process of ensuring that your data is correct and useable by identifying any errors in the data, or missing data by correcting or deleting them.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CDE80-8A23-4BB6-BBE9-BB6E4A172927}"/>
              </a:ext>
            </a:extLst>
          </p:cNvPr>
          <p:cNvSpPr txBox="1"/>
          <p:nvPr/>
        </p:nvSpPr>
        <p:spPr>
          <a:xfrm>
            <a:off x="661385" y="2895541"/>
            <a:ext cx="10870705" cy="992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Bef>
                <a:spcPts val="1030"/>
              </a:spcBef>
            </a:pPr>
            <a:r>
              <a:rPr lang="en-IN" b="1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  <a:r>
              <a:rPr lang="en-IN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is a data mining technique that involves transforming raw data into an understandable format. It includes normalisation and standardisation, transformation, feature extraction and selection, etc. The product of data pre-processing is the final training dataset.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73373-A689-483A-8D05-FA7B855FA02C}"/>
              </a:ext>
            </a:extLst>
          </p:cNvPr>
          <p:cNvSpPr txBox="1"/>
          <p:nvPr/>
        </p:nvSpPr>
        <p:spPr>
          <a:xfrm>
            <a:off x="572611" y="4108216"/>
            <a:ext cx="10959479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spcBef>
                <a:spcPts val="1030"/>
              </a:spcBef>
            </a:pPr>
            <a:r>
              <a:rPr lang="en-IN" b="1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visualisation</a:t>
            </a:r>
            <a:r>
              <a:rPr lang="en-IN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is the graphical representation of information and data. It uses statistical graphics, plots, information graphics and other tools to communicate information clearly and efficiently.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8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31F66-6C41-4F53-924C-DA280B829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8" t="31041" r="13925" b="7916"/>
          <a:stretch/>
        </p:blipFill>
        <p:spPr>
          <a:xfrm>
            <a:off x="328473" y="502472"/>
            <a:ext cx="5601810" cy="2954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B915B1-DBA6-48C6-91FB-4CDAAB2643D7}"/>
              </a:ext>
            </a:extLst>
          </p:cNvPr>
          <p:cNvSpPr txBox="1"/>
          <p:nvPr/>
        </p:nvSpPr>
        <p:spPr>
          <a:xfrm>
            <a:off x="683580" y="21073"/>
            <a:ext cx="8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application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6389D-D8DE-4754-B8D8-C06154C241FB}"/>
              </a:ext>
            </a:extLst>
          </p:cNvPr>
          <p:cNvSpPr txBox="1"/>
          <p:nvPr/>
        </p:nvSpPr>
        <p:spPr>
          <a:xfrm>
            <a:off x="1056442" y="3568583"/>
            <a:ext cx="4145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Before cleaning dataset having null values</a:t>
            </a:r>
            <a:endParaRPr lang="en-IN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3A01B-1F23-4FB9-87B8-4E21A6BF3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3" t="29644" r="24490" b="8867"/>
          <a:stretch/>
        </p:blipFill>
        <p:spPr>
          <a:xfrm>
            <a:off x="5770485" y="502472"/>
            <a:ext cx="6421515" cy="2954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E8AC73-CC03-41C3-B06F-DD55F4402AB0}"/>
              </a:ext>
            </a:extLst>
          </p:cNvPr>
          <p:cNvSpPr txBox="1"/>
          <p:nvPr/>
        </p:nvSpPr>
        <p:spPr>
          <a:xfrm>
            <a:off x="6468861" y="3456516"/>
            <a:ext cx="5024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                                                                  After cleaning </a:t>
            </a:r>
            <a:endParaRPr lang="en-IN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09141-A324-4A0C-8EDE-94DA7EF5F6B6}"/>
              </a:ext>
            </a:extLst>
          </p:cNvPr>
          <p:cNvSpPr txBox="1"/>
          <p:nvPr/>
        </p:nvSpPr>
        <p:spPr>
          <a:xfrm>
            <a:off x="683580" y="3946781"/>
            <a:ext cx="8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previous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63C3A1-B7A2-449B-879C-F7493861D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70" t="21538" r="40145" b="4288"/>
          <a:stretch/>
        </p:blipFill>
        <p:spPr>
          <a:xfrm>
            <a:off x="328473" y="4417312"/>
            <a:ext cx="5246704" cy="22240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DE8495-D424-4E06-8ACB-536C22EC6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42" t="35081" r="52913" b="19741"/>
          <a:stretch/>
        </p:blipFill>
        <p:spPr>
          <a:xfrm>
            <a:off x="6273552" y="4316113"/>
            <a:ext cx="6039775" cy="23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8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386381-AD76-4EB9-8F6E-27EB50263DE8}"/>
              </a:ext>
            </a:extLst>
          </p:cNvPr>
          <p:cNvSpPr txBox="1"/>
          <p:nvPr/>
        </p:nvSpPr>
        <p:spPr>
          <a:xfrm>
            <a:off x="532659" y="25672"/>
            <a:ext cx="75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and visualization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3340A-6971-4A3E-A223-3155374E1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t="39482" r="53107" b="26343"/>
          <a:stretch/>
        </p:blipFill>
        <p:spPr>
          <a:xfrm>
            <a:off x="532659" y="486078"/>
            <a:ext cx="3275860" cy="2942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84B68-50B3-4BFF-B614-EBCED78D3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2" t="41683" r="61044" b="25696"/>
          <a:stretch/>
        </p:blipFill>
        <p:spPr>
          <a:xfrm>
            <a:off x="5877018" y="592505"/>
            <a:ext cx="2725444" cy="2749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A7570-87F0-43FC-9C9D-6D659CE6C856}"/>
              </a:ext>
            </a:extLst>
          </p:cNvPr>
          <p:cNvSpPr txBox="1"/>
          <p:nvPr/>
        </p:nvSpPr>
        <p:spPr>
          <a:xfrm>
            <a:off x="2059619" y="3515557"/>
            <a:ext cx="654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Target variables are variables which shows the defaulters, out of the total clients who has applied for loans , 8% are likely to fail to repay the loan</a:t>
            </a:r>
            <a:endParaRPr lang="en-IN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EB001-8E76-4F29-9C69-A33F089BD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2" t="50000" r="52888" b="19353"/>
          <a:stretch/>
        </p:blipFill>
        <p:spPr>
          <a:xfrm>
            <a:off x="612559" y="4150336"/>
            <a:ext cx="3275860" cy="2534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2A38F4-3364-41F0-9305-394520E59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94" t="41807" r="54783" b="22881"/>
          <a:stretch/>
        </p:blipFill>
        <p:spPr>
          <a:xfrm>
            <a:off x="6019060" y="3892963"/>
            <a:ext cx="3160450" cy="2534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0AC8D5-A407-415B-BDF0-834F12076708}"/>
              </a:ext>
            </a:extLst>
          </p:cNvPr>
          <p:cNvSpPr txBox="1"/>
          <p:nvPr/>
        </p:nvSpPr>
        <p:spPr>
          <a:xfrm>
            <a:off x="3613212" y="6427511"/>
            <a:ext cx="416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65% of the clients are female and they have more difficulties in paying loan comparison to male clients.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7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0D3072-0F57-4154-821E-3D74E06E8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0" t="39353" r="53544" b="30485"/>
          <a:stretch/>
        </p:blipFill>
        <p:spPr>
          <a:xfrm>
            <a:off x="204186" y="195309"/>
            <a:ext cx="3204839" cy="2334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47691-4826-4186-9D2B-2E77E572C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0" t="45706" r="54854" b="21317"/>
          <a:stretch/>
        </p:blipFill>
        <p:spPr>
          <a:xfrm>
            <a:off x="488272" y="3259429"/>
            <a:ext cx="3204839" cy="2493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244F0-9E3A-424B-B231-64346AE13744}"/>
              </a:ext>
            </a:extLst>
          </p:cNvPr>
          <p:cNvSpPr txBox="1"/>
          <p:nvPr/>
        </p:nvSpPr>
        <p:spPr>
          <a:xfrm>
            <a:off x="204186" y="2576301"/>
            <a:ext cx="538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Most of the clients applied for cash loan and among those clients are the defaulters</a:t>
            </a:r>
            <a:endParaRPr lang="en-IN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131FE7-B591-4248-8816-100BC9D51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5" t="51002" r="53253" b="8868"/>
          <a:stretch/>
        </p:blipFill>
        <p:spPr>
          <a:xfrm>
            <a:off x="5797117" y="140252"/>
            <a:ext cx="4589755" cy="2632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1D6B1E-972F-4646-A663-F53EC625435D}"/>
              </a:ext>
            </a:extLst>
          </p:cNvPr>
          <p:cNvSpPr txBox="1"/>
          <p:nvPr/>
        </p:nvSpPr>
        <p:spPr>
          <a:xfrm>
            <a:off x="488272" y="5974672"/>
            <a:ext cx="479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66% of the clients don’t have car</a:t>
            </a:r>
            <a:endParaRPr lang="en-IN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EC4F5-15A0-4D53-9844-3F77EC762A78}"/>
              </a:ext>
            </a:extLst>
          </p:cNvPr>
          <p:cNvSpPr txBox="1"/>
          <p:nvPr/>
        </p:nvSpPr>
        <p:spPr>
          <a:xfrm>
            <a:off x="6748509" y="2633981"/>
            <a:ext cx="479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Most of the clients are laborer and they have payment difficulty than IT or HR staff</a:t>
            </a:r>
            <a:endParaRPr lang="en-IN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B8F87-A362-4293-9E47-F4AB2DF0CE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79" t="32621" r="56675" b="33334"/>
          <a:stretch/>
        </p:blipFill>
        <p:spPr>
          <a:xfrm>
            <a:off x="6613864" y="3095645"/>
            <a:ext cx="2902998" cy="2417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798B3E-9770-4574-A5C6-FBB27BA409AE}"/>
              </a:ext>
            </a:extLst>
          </p:cNvPr>
          <p:cNvSpPr txBox="1"/>
          <p:nvPr/>
        </p:nvSpPr>
        <p:spPr>
          <a:xfrm>
            <a:off x="5797117" y="5743839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 57% of male clients and 43% of female clients own car</a:t>
            </a:r>
          </a:p>
        </p:txBody>
      </p:sp>
    </p:spTree>
    <p:extLst>
      <p:ext uri="{BB962C8B-B14F-4D97-AF65-F5344CB8AC3E}">
        <p14:creationId xmlns:p14="http://schemas.microsoft.com/office/powerpoint/2010/main" val="77379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70B95-0D9C-475F-B11F-095B75446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4" t="35728" r="57767" b="29321"/>
          <a:stretch/>
        </p:blipFill>
        <p:spPr>
          <a:xfrm>
            <a:off x="257451" y="4706"/>
            <a:ext cx="2938509" cy="2591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4B324-F626-45AF-B399-169125491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8" t="47120" r="52670" b="14046"/>
          <a:stretch/>
        </p:blipFill>
        <p:spPr>
          <a:xfrm>
            <a:off x="4953740" y="99698"/>
            <a:ext cx="5264458" cy="2934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01E66-0D2B-40FC-AAF8-7398F0056B2F}"/>
              </a:ext>
            </a:extLst>
          </p:cNvPr>
          <p:cNvSpPr txBox="1"/>
          <p:nvPr/>
        </p:nvSpPr>
        <p:spPr>
          <a:xfrm>
            <a:off x="5586272" y="2895687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Most of the clients are married and most of defaulters are among them</a:t>
            </a:r>
            <a:endParaRPr lang="en-IN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2B7FF-4DD3-46A7-952B-F2FEAE2DFAFE}"/>
              </a:ext>
            </a:extLst>
          </p:cNvPr>
          <p:cNvSpPr txBox="1"/>
          <p:nvPr/>
        </p:nvSpPr>
        <p:spPr>
          <a:xfrm>
            <a:off x="640672" y="2757188"/>
            <a:ext cx="479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69% of the clients have their property</a:t>
            </a:r>
            <a:endParaRPr lang="en-IN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AC02B-3A7C-4BEF-9085-B52BD093A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4" t="35599" r="30971" b="24789"/>
          <a:stretch/>
        </p:blipFill>
        <p:spPr>
          <a:xfrm>
            <a:off x="2013010" y="3194866"/>
            <a:ext cx="5690587" cy="3071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2D29EE-FF80-4588-964B-0C937486F3D1}"/>
              </a:ext>
            </a:extLst>
          </p:cNvPr>
          <p:cNvSpPr txBox="1"/>
          <p:nvPr/>
        </p:nvSpPr>
        <p:spPr>
          <a:xfrm>
            <a:off x="2192784" y="6347534"/>
            <a:ext cx="561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average income and amount annuity paid is same for both male and female.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00498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7D5D8-E7C9-4453-98D7-24B9802A5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1" t="25243" r="45971" b="4855"/>
          <a:stretch/>
        </p:blipFill>
        <p:spPr>
          <a:xfrm>
            <a:off x="0" y="383532"/>
            <a:ext cx="4092607" cy="486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D379F0-5E04-442C-9E32-7EF6CC9A701F}"/>
              </a:ext>
            </a:extLst>
          </p:cNvPr>
          <p:cNvSpPr txBox="1"/>
          <p:nvPr/>
        </p:nvSpPr>
        <p:spPr>
          <a:xfrm>
            <a:off x="213063" y="5370991"/>
            <a:ext cx="4296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most of the clients with less than higher education are defaulters </a:t>
            </a:r>
            <a:endParaRPr lang="en-IN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042E8-3DE2-424A-96C7-37F8AD82A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2" t="46084" r="54272" b="22071"/>
          <a:stretch/>
        </p:blipFill>
        <p:spPr>
          <a:xfrm>
            <a:off x="5850384" y="111866"/>
            <a:ext cx="3802603" cy="285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AB917-A2CF-4366-B977-46ACBA0301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8" t="22654" r="54636" b="45501"/>
          <a:stretch/>
        </p:blipFill>
        <p:spPr>
          <a:xfrm>
            <a:off x="5850385" y="3427385"/>
            <a:ext cx="3802602" cy="2458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B33F1-85AC-4174-88F6-3DDE993CE95E}"/>
              </a:ext>
            </a:extLst>
          </p:cNvPr>
          <p:cNvSpPr txBox="1"/>
          <p:nvPr/>
        </p:nvSpPr>
        <p:spPr>
          <a:xfrm>
            <a:off x="5449410" y="3060128"/>
            <a:ext cx="5299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Its positively correlated. Higher the loan amount loan, higher will be the annuity</a:t>
            </a:r>
            <a:endParaRPr lang="en-IN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5FE0E-A483-4AE6-9E69-6480E4AD8965}"/>
              </a:ext>
            </a:extLst>
          </p:cNvPr>
          <p:cNvSpPr txBox="1"/>
          <p:nvPr/>
        </p:nvSpPr>
        <p:spPr>
          <a:xfrm>
            <a:off x="5709821" y="5976152"/>
            <a:ext cx="529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Its positively correlated with 0.9 correlation. Higher the price of goods, higher  the loan amount respectively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1945313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655</TotalTime>
  <Words>581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Garamond</vt:lpstr>
      <vt:lpstr>Georgia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</dc:creator>
  <cp:lastModifiedBy>Shail</cp:lastModifiedBy>
  <cp:revision>5</cp:revision>
  <dcterms:created xsi:type="dcterms:W3CDTF">2021-08-17T14:05:59Z</dcterms:created>
  <dcterms:modified xsi:type="dcterms:W3CDTF">2021-09-04T07:44:14Z</dcterms:modified>
</cp:coreProperties>
</file>